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29ae807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f29ae807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f29ae807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f29ae807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29ae807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f29ae807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f29ae807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f29ae807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f29ae807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f29ae807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29ae807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f29ae807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f29ae807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f29ae807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f29ae807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f29ae807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f29ae807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f29ae807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29ae807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f29ae807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f29ae807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f29ae807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f29ae807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f29ae807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f29ae80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f29ae80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f29ae807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f29ae807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ae807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f29ae807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f29ae807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ae807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ae807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f29ae807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29ae807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f29ae807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625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f29ae807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f29ae807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29ae80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f29ae80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1e1ac25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1e1ac25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e1ac25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1e1ac25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e1ac25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1e1ac25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f29ae807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f29ae807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f29ae80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f29ae80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59575" y="1122375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 b="1"/>
              <a:t>Power BI vs Reporting Services: Quem é melhor?</a:t>
            </a: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24000" y="4289979"/>
            <a:ext cx="9144000" cy="11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Dirceu Resende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Data Platform </a:t>
            </a:r>
            <a:r>
              <a:rPr lang="pt-BR" sz="1850"/>
              <a:t>MVP</a:t>
            </a:r>
            <a:r>
              <a:rPr lang="pt-BR"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MCSE Data Management &amp; Analytics</a:t>
            </a:r>
            <a:endParaRPr sz="1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https://www.dirceuresende.com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Interface</a:t>
            </a:r>
            <a:endParaRPr sz="2400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0" y="2022725"/>
            <a:ext cx="8693398" cy="46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Interface</a:t>
            </a:r>
            <a:endParaRPr sz="24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488" y="2036600"/>
            <a:ext cx="8717020" cy="46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Fontes de dados</a:t>
            </a:r>
            <a:endParaRPr sz="24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5" y="1918675"/>
            <a:ext cx="4321835" cy="46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010" y="1918825"/>
            <a:ext cx="6363304" cy="4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Tipos de gráficos</a:t>
            </a:r>
            <a:endParaRPr sz="24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350" y="2008875"/>
            <a:ext cx="3723013" cy="46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25" y="2039425"/>
            <a:ext cx="2549250" cy="24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75" y="2008875"/>
            <a:ext cx="4405776" cy="352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Tabelas</a:t>
            </a:r>
            <a:endParaRPr sz="24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025" y="2521500"/>
            <a:ext cx="7897100" cy="27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Tabelas</a:t>
            </a:r>
            <a:endParaRPr sz="2400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0" y="2241475"/>
            <a:ext cx="6115774" cy="35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699" y="2784725"/>
            <a:ext cx="5235625" cy="232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Portal de Acesso aos Relatórios</a:t>
            </a:r>
            <a:endParaRPr sz="2400"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63" y="2008875"/>
            <a:ext cx="10017233" cy="4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Portal de Acesso aos Relatórios</a:t>
            </a:r>
            <a:endParaRPr sz="24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625" y="1918675"/>
            <a:ext cx="8277878" cy="46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Visualização no celular</a:t>
            </a:r>
            <a:endParaRPr sz="24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50" y="1918675"/>
            <a:ext cx="38481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850" y="2147400"/>
            <a:ext cx="39433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2325" y="2052900"/>
            <a:ext cx="3597001" cy="308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Visualização no celular</a:t>
            </a:r>
            <a:endParaRPr sz="2400"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500" y="2147425"/>
            <a:ext cx="199072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625" y="2064300"/>
            <a:ext cx="312575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0180" y="1974100"/>
            <a:ext cx="2646043" cy="469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7072231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b="0" i="0" u="none" strike="noStrike" cap="none">
                <a:solidFill>
                  <a:srgbClr val="1567B8"/>
                </a:solidFill>
                <a:latin typeface="Calibri"/>
                <a:ea typeface="Calibri"/>
                <a:cs typeface="Calibri"/>
                <a:sym typeface="Calibri"/>
              </a:rPr>
              <a:t>SELECT @@VERSION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52578" y="1182800"/>
            <a:ext cx="11566566" cy="3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Paixão por programação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 profissional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Server 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Certificações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Data Platform MVP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8306238" y="3112888"/>
            <a:ext cx="2615379" cy="609600"/>
            <a:chOff x="6791120" y="2965508"/>
            <a:chExt cx="2615379" cy="609600"/>
          </a:xfrm>
        </p:grpSpPr>
        <p:pic>
          <p:nvPicPr>
            <p:cNvPr id="95" name="Google Shape;95;p14" descr="account, bird, logo, short messages, tweets, twitter, website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91120" y="2965508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4"/>
            <p:cNvSpPr txBox="1"/>
            <p:nvPr/>
          </p:nvSpPr>
          <p:spPr>
            <a:xfrm>
              <a:off x="7366659" y="3070253"/>
              <a:ext cx="20398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@dirceuresende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4"/>
          <p:cNvGrpSpPr/>
          <p:nvPr/>
        </p:nvGrpSpPr>
        <p:grpSpPr>
          <a:xfrm>
            <a:off x="8306238" y="3867790"/>
            <a:ext cx="2734645" cy="609600"/>
            <a:chOff x="6802995" y="3770415"/>
            <a:chExt cx="2734645" cy="609600"/>
          </a:xfrm>
        </p:grpSpPr>
        <p:pic>
          <p:nvPicPr>
            <p:cNvPr id="98" name="Google Shape;98;p14" descr="account, facebook, friends, logo, media, profile, social ic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02995" y="377041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7436346" y="3890549"/>
              <a:ext cx="21012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@dirceuresende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8306238" y="2357986"/>
            <a:ext cx="2441576" cy="609600"/>
            <a:chOff x="6826745" y="4674960"/>
            <a:chExt cx="2441576" cy="609600"/>
          </a:xfrm>
        </p:grpSpPr>
        <p:pic>
          <p:nvPicPr>
            <p:cNvPr id="101" name="Google Shape;101;p14" descr="github, social icon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26745" y="467496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4"/>
            <p:cNvSpPr txBox="1"/>
            <p:nvPr/>
          </p:nvSpPr>
          <p:spPr>
            <a:xfrm>
              <a:off x="7436345" y="4795094"/>
              <a:ext cx="18319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@dirceuresende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8306238" y="1603084"/>
            <a:ext cx="3482278" cy="609600"/>
            <a:chOff x="6730546" y="1658628"/>
            <a:chExt cx="3482278" cy="609600"/>
          </a:xfrm>
        </p:grpSpPr>
        <p:pic>
          <p:nvPicPr>
            <p:cNvPr id="104" name="Google Shape;104;p14" descr="email icon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30546" y="1658628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 txBox="1"/>
            <p:nvPr/>
          </p:nvSpPr>
          <p:spPr>
            <a:xfrm>
              <a:off x="7412595" y="1778762"/>
              <a:ext cx="28002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dirceu@dirceuresende.com</a:t>
              </a:r>
              <a:endParaRPr/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8306238" y="848182"/>
            <a:ext cx="3243048" cy="609600"/>
            <a:chOff x="6782007" y="3394188"/>
            <a:chExt cx="3243048" cy="609600"/>
          </a:xfrm>
        </p:grpSpPr>
        <p:pic>
          <p:nvPicPr>
            <p:cNvPr id="107" name="Google Shape;107;p14" descr="logo, website, wordpress ico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82007" y="3394188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4"/>
            <p:cNvSpPr txBox="1"/>
            <p:nvPr/>
          </p:nvSpPr>
          <p:spPr>
            <a:xfrm>
              <a:off x="7436345" y="3514322"/>
              <a:ext cx="25887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dirceuresende.com/blog</a:t>
              </a:r>
              <a:endParaRPr/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8318163" y="4622703"/>
            <a:ext cx="2710801" cy="609600"/>
            <a:chOff x="8306250" y="4687403"/>
            <a:chExt cx="2710801" cy="609600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8915852" y="4862974"/>
              <a:ext cx="210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@dirceuresende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" name="Google Shape;111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06250" y="4687403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SSRS?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Empresa já possui licença do SQL Server ou não quer ter custo mensal com Power BI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disponíveis na Intranet, utilizando a identidade visual da empresa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Necessidade de um relatório carregar outro relatório de acordo com algum parâmetros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Necessidade de usuários leigos em exportar os dados para outros formatos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Necessidade de personalizar tabelas e elementos onde o Power BI não atende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relatório precisa ser impresso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que possuem muitos dados e muitos filtros visuais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relatório precisa ser disponibilizado por e-mail ou numa pasta da rede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usuário que está executando o relatório precisa ser identificado ou o relatório reage a cada usuário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Você precisa controlar os acessos e a parte de segurança dos relatórios pelo Active Directory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Os acessos aos relatórios precisam ser logados e auditados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POWER BI?</a:t>
            </a:r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Empresa não possui licença do SQL Server OU não quer pagar ferramenta de BI (Power BI Free)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Infraestrutura da empresa é toda baseada em cloud (ou tem interesse em iniciar o BI no Cloud)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Gráficos devem ser visualmente bonitos e agradáveis ou não existem no SSRS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Fontes de dados não estruturados (Excel, CSV, XML, etc)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da ferramenta não são de TI - Baixíssima curva de aprendizagem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precisam ser embutidos em webapps ou sites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As informações precisam ser distribuídas em várias abas para agregar diferentes visões do mesmo fato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Os relatórios precisam ser visualizados em celulares, tablets e telas com diferentes resoluções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querem interagir com os gráficos, podendo filtrar cada visual, a página ou o report, drill-up/down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transformar dados e criar medidas, novas colunas, etc. - DAX e M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POWER BI?</a:t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analisar dados em tempo real - Live streaming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criar dashboards com insights de vários outros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querem fazer perguntas e retornar quais relatórios respondem essas perguntas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desejam utilizar scripts R e Python nos seus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utilizar mapas, dados geoespaciais e ArcGis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podem criar gráficos estatísticos para análise do modelo (como desvio padrão)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devem ser filtrados de acordo com perfis de acesso, de forma fácil e intuitiva (RLS)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 SE FOSSE POSSÍVEL JUNTAR AS 2?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275" y="2652375"/>
            <a:ext cx="4130501" cy="1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874" y="2701699"/>
            <a:ext cx="4932774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POWER BI REPORT SERVER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0" y="1655761"/>
            <a:ext cx="5225425" cy="381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175" y="1599336"/>
            <a:ext cx="5225425" cy="392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POWER BI REPORT SERVER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Todos os recursos do Reporting Services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 mais: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Possibilidade de visualizar relatórios criados no Power BI Desktop (versão RS) no browser e no app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do Power BI na intranet, usando identidade visual da empresa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Dispensa necessidade de licenças do PBI Pro (Requer SQL Server Enterprise + SA ou PBI Premium)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Segurança dos relatórios do Power BI utilizando Active Directory + Controle de acesso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dos relatórios atualizados automaticamente utilizando cache, quantas vezes forem necessárias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 único portal, com relatórios do SSRS, Power BI e Mobile Report Publisher (Datazen)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DEMONSTRAÇÃO</a:t>
            </a:r>
            <a:endParaRPr dirty="0"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50" y="1779550"/>
            <a:ext cx="4130501" cy="1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899" y="1779549"/>
            <a:ext cx="4932774" cy="16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7787" y="4337250"/>
            <a:ext cx="4714750" cy="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dirty="0">
                <a:solidFill>
                  <a:srgbClr val="1567B8"/>
                </a:solidFill>
              </a:rPr>
              <a:t>DEMO</a:t>
            </a:r>
            <a:endParaRPr dirty="0"/>
          </a:p>
        </p:txBody>
      </p:sp>
      <p:pic>
        <p:nvPicPr>
          <p:cNvPr id="1026" name="Picture 2" descr="Vithor da Silva e Silva">
            <a:extLst>
              <a:ext uri="{FF2B5EF4-FFF2-40B4-BE49-F238E27FC236}">
                <a16:creationId xmlns:a16="http://schemas.microsoft.com/office/drawing/2014/main" id="{3208CA57-9CD4-4378-8373-2639E0F7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27" y="14430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bricio FranÃ§a Lima">
            <a:extLst>
              <a:ext uri="{FF2B5EF4-FFF2-40B4-BE49-F238E27FC236}">
                <a16:creationId xmlns:a16="http://schemas.microsoft.com/office/drawing/2014/main" id="{0C9A7DAD-A01D-4E41-83FE-A112B479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99" y="14430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mÃ©trio Silva photo">
            <a:extLst>
              <a:ext uri="{FF2B5EF4-FFF2-40B4-BE49-F238E27FC236}">
                <a16:creationId xmlns:a16="http://schemas.microsoft.com/office/drawing/2014/main" id="{D2048C9C-DE22-4DB5-BA8C-0009AD7B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74" y="1405468"/>
            <a:ext cx="4548355" cy="33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768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ctrTitle"/>
          </p:nvPr>
        </p:nvSpPr>
        <p:spPr>
          <a:xfrm>
            <a:off x="859575" y="1122375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 b="1"/>
              <a:t>Power BI vs Reporting Services: Quem é melhor?</a:t>
            </a:r>
            <a:endParaRPr sz="5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1"/>
          </p:nvPr>
        </p:nvSpPr>
        <p:spPr>
          <a:xfrm>
            <a:off x="1524000" y="4289979"/>
            <a:ext cx="91440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Dirceu Resende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MVP Data Platform | MCSE Data Management &amp; Analytics</a:t>
            </a:r>
            <a:endParaRPr sz="1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https://www.dirceuresende.com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EXPECTATIVA DOS USUÁRIOS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33825" y="2937175"/>
            <a:ext cx="57513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Visualização de gráficos, tabelas e KPI’s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Filtros dinâmicos para interação com os dados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acessíveis na intranet e internet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atualizados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Facilidade na criação de relatórios, sem exigir conhecimento em programação</a:t>
            </a:r>
            <a:endParaRPr sz="1800"/>
          </a:p>
        </p:txBody>
      </p:sp>
      <p:sp>
        <p:nvSpPr>
          <p:cNvPr id="121" name="Google Shape;121;p15"/>
          <p:cNvSpPr txBox="1"/>
          <p:nvPr/>
        </p:nvSpPr>
        <p:spPr>
          <a:xfrm>
            <a:off x="6195200" y="2937175"/>
            <a:ext cx="59136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Visualização de gráficos, tabelas e KPI’s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Filtros dinâmicos para interação com os dados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acessíveis na intranet e internet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atualizados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Facilidade na criação de relatórios, sem exigir conhecimento em programação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FERRAMENTAS RIVAIS ?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275" y="2652375"/>
            <a:ext cx="4130501" cy="1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874" y="2701699"/>
            <a:ext cx="4932774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FERRAMENTAS COMPLEMENTARES!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50" y="2063375"/>
            <a:ext cx="2555225" cy="1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875" y="2128737"/>
            <a:ext cx="2849150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032550" y="1832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054" y="4251031"/>
            <a:ext cx="2860822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050400" y="2930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5875" y="4252251"/>
            <a:ext cx="2859143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4719250" y="2930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sp>
        <p:nvSpPr>
          <p:cNvPr id="144" name="Google Shape;144;p17"/>
          <p:cNvSpPr txBox="1"/>
          <p:nvPr/>
        </p:nvSpPr>
        <p:spPr>
          <a:xfrm>
            <a:off x="3032550" y="395477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sp>
        <p:nvSpPr>
          <p:cNvPr id="145" name="Google Shape;145;p17"/>
          <p:cNvSpPr txBox="1"/>
          <p:nvPr/>
        </p:nvSpPr>
        <p:spPr>
          <a:xfrm>
            <a:off x="6710750" y="2872763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=</a:t>
            </a:r>
            <a:endParaRPr sz="4800" b="1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4423" y="3169011"/>
            <a:ext cx="3440555" cy="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 OS CONCORRENTES ?</a:t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50" y="1851335"/>
            <a:ext cx="3273424" cy="1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50" y="4340237"/>
            <a:ext cx="3273425" cy="1126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3732150" y="1776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050" y="1943085"/>
            <a:ext cx="2078324" cy="1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7600100" y="1776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0400" y="1826398"/>
            <a:ext cx="2540825" cy="14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3975" y="4356413"/>
            <a:ext cx="2221275" cy="109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732150" y="4062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sp>
        <p:nvSpPr>
          <p:cNvPr id="161" name="Google Shape;161;p18"/>
          <p:cNvSpPr txBox="1"/>
          <p:nvPr/>
        </p:nvSpPr>
        <p:spPr>
          <a:xfrm>
            <a:off x="1268313" y="303701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200">
                <a:solidFill>
                  <a:srgbClr val="1567B8"/>
                </a:solidFill>
              </a:rPr>
              <a:t>COMO O MERCADO VÊ O MICROSOFT BI?</a:t>
            </a:r>
            <a:endParaRPr sz="5200"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795" y="1413486"/>
            <a:ext cx="5078410" cy="5299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 rot="4208209">
            <a:off x="7431072" y="2426080"/>
            <a:ext cx="563313" cy="2769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PONTOS FORTES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233825" y="2784775"/>
            <a:ext cx="57513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Gráficos interativos e bonitos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Filtros dinâmicos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Diversas fontes de dados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Loja de componentes visuais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Atualizações mensais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Aplicativo mobile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Power BI Service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Possui versão </a:t>
            </a:r>
            <a:r>
              <a:rPr lang="pt-BR" sz="1800" i="1"/>
              <a:t>cloud</a:t>
            </a:r>
            <a:r>
              <a:rPr lang="pt-BR" sz="1800"/>
              <a:t> e </a:t>
            </a:r>
            <a:r>
              <a:rPr lang="pt-BR" sz="1800" i="1"/>
              <a:t>on-premise</a:t>
            </a:r>
            <a:r>
              <a:rPr lang="pt-BR" sz="1800"/>
              <a:t>*</a:t>
            </a:r>
            <a:endParaRPr sz="1800"/>
          </a:p>
        </p:txBody>
      </p:sp>
      <p:sp>
        <p:nvSpPr>
          <p:cNvPr id="179" name="Google Shape;179;p20"/>
          <p:cNvSpPr txBox="1"/>
          <p:nvPr/>
        </p:nvSpPr>
        <p:spPr>
          <a:xfrm>
            <a:off x="6195200" y="2708575"/>
            <a:ext cx="5913600" cy="30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Consultas dinâmicas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Alto nível de personalização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Controle visual programável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Compartilhamento automático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Exportação para PDF, Excel, CSV, etc.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Interação entre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Controle de permissão simples, utilizando AD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PONTOS FRACOS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233825" y="2708575"/>
            <a:ext cx="57513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Licenciamento pago por mês*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precisam ser carregados para o PBIX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DirectQuery limitado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Versão mobile dos relatórios precisa melhorar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Tabelas pouco personalizáveis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Falta de opção para controlar propriedades de componentes baseado em expressões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Falta de conexão com outros relatórios</a:t>
            </a:r>
            <a:endParaRPr sz="1800"/>
          </a:p>
        </p:txBody>
      </p:sp>
      <p:sp>
        <p:nvSpPr>
          <p:cNvPr id="188" name="Google Shape;188;p21"/>
          <p:cNvSpPr txBox="1"/>
          <p:nvPr/>
        </p:nvSpPr>
        <p:spPr>
          <a:xfrm>
            <a:off x="6195200" y="2708575"/>
            <a:ext cx="59136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Licença atrelada ao SQL Server: Se você não tem, vai precisar comprar para usar o SSRS*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apenas no browser, não responsivos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Poucas atualizações e novidades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Não é tão intuitivo quanto o Power BI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Gráficos visualmente não tão agradáveis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Funciona apenas no on-premise*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Fonte de dados restritas a ferramentas corporativas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</Words>
  <Application>Microsoft Office PowerPoint</Application>
  <PresentationFormat>Widescreen</PresentationFormat>
  <Paragraphs>143</Paragraphs>
  <Slides>28</Slides>
  <Notes>28</Notes>
  <HiddenSlides>1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Arial</vt:lpstr>
      <vt:lpstr>Calibri</vt:lpstr>
      <vt:lpstr>Tema do Office</vt:lpstr>
      <vt:lpstr>Power BI vs Reporting Services: Quem é melhor?</vt:lpstr>
      <vt:lpstr>SELECT @@VERSION</vt:lpstr>
      <vt:lpstr>EXPECTATIVA DOS USUÁRIOS</vt:lpstr>
      <vt:lpstr>FERRAMENTAS RIVAIS ?</vt:lpstr>
      <vt:lpstr>FERRAMENTAS COMPLEMENTARES!</vt:lpstr>
      <vt:lpstr>E OS CONCORRENTES ?</vt:lpstr>
      <vt:lpstr>COMO O MERCADO VÊ O MICROSOFT BI?</vt:lpstr>
      <vt:lpstr>PONTOS FORTES</vt:lpstr>
      <vt:lpstr>PONTOS FRACOS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QUANDO USAR O SSRS?</vt:lpstr>
      <vt:lpstr>QUANDO USAR O POWER BI?</vt:lpstr>
      <vt:lpstr>QUANDO USAR O POWER BI?</vt:lpstr>
      <vt:lpstr>E SE FOSSE POSSÍVEL JUNTAR AS 2?</vt:lpstr>
      <vt:lpstr>POWER BI REPORT SERVER</vt:lpstr>
      <vt:lpstr>POWER BI REPORT SERVER</vt:lpstr>
      <vt:lpstr>DEMONSTRAÇÃO</vt:lpstr>
      <vt:lpstr>DEMO</vt:lpstr>
      <vt:lpstr>Power BI vs Reporting Services: Quem é melhor?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vs Reporting Services: Quem é melhor?</dc:title>
  <cp:lastModifiedBy>Dirceu Resende</cp:lastModifiedBy>
  <cp:revision>1</cp:revision>
  <dcterms:modified xsi:type="dcterms:W3CDTF">2018-09-15T09:52:26Z</dcterms:modified>
</cp:coreProperties>
</file>